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28" r:id="rId5"/>
    <p:sldMasterId id="2147493750" r:id="rId6"/>
    <p:sldMasterId id="2147493782" r:id="rId7"/>
    <p:sldMasterId id="2147493792" r:id="rId8"/>
    <p:sldMasterId id="2147493805" r:id="rId9"/>
    <p:sldMasterId id="2147493818" r:id="rId10"/>
    <p:sldMasterId id="2147493831" r:id="rId11"/>
  </p:sldMasterIdLst>
  <p:notesMasterIdLst>
    <p:notesMasterId r:id="rId66"/>
  </p:notesMasterIdLst>
  <p:handoutMasterIdLst>
    <p:handoutMasterId r:id="rId67"/>
  </p:handoutMasterIdLst>
  <p:sldIdLst>
    <p:sldId id="854" r:id="rId12"/>
    <p:sldId id="2142532359" r:id="rId13"/>
    <p:sldId id="824" r:id="rId14"/>
    <p:sldId id="2142532360" r:id="rId15"/>
    <p:sldId id="922" r:id="rId16"/>
    <p:sldId id="2142532362" r:id="rId17"/>
    <p:sldId id="385" r:id="rId18"/>
    <p:sldId id="386" r:id="rId19"/>
    <p:sldId id="1047" r:id="rId20"/>
    <p:sldId id="1046" r:id="rId21"/>
    <p:sldId id="2142532361" r:id="rId22"/>
    <p:sldId id="2142532354" r:id="rId23"/>
    <p:sldId id="2142532356" r:id="rId24"/>
    <p:sldId id="387" r:id="rId25"/>
    <p:sldId id="2142532357" r:id="rId26"/>
    <p:sldId id="2142532358" r:id="rId27"/>
    <p:sldId id="2142532363" r:id="rId28"/>
    <p:sldId id="2142532364" r:id="rId29"/>
    <p:sldId id="1133" r:id="rId30"/>
    <p:sldId id="462" r:id="rId31"/>
    <p:sldId id="464" r:id="rId32"/>
    <p:sldId id="465" r:id="rId33"/>
    <p:sldId id="466" r:id="rId34"/>
    <p:sldId id="467" r:id="rId35"/>
    <p:sldId id="468" r:id="rId36"/>
    <p:sldId id="469" r:id="rId37"/>
    <p:sldId id="393" r:id="rId38"/>
    <p:sldId id="394" r:id="rId39"/>
    <p:sldId id="2142532321" r:id="rId40"/>
    <p:sldId id="2142532353" r:id="rId41"/>
    <p:sldId id="1117" r:id="rId42"/>
    <p:sldId id="1198" r:id="rId43"/>
    <p:sldId id="1203" r:id="rId44"/>
    <p:sldId id="1204" r:id="rId45"/>
    <p:sldId id="1199" r:id="rId46"/>
    <p:sldId id="1200" r:id="rId47"/>
    <p:sldId id="1202" r:id="rId48"/>
    <p:sldId id="1205" r:id="rId49"/>
    <p:sldId id="2142532365" r:id="rId50"/>
    <p:sldId id="1276" r:id="rId51"/>
    <p:sldId id="257" r:id="rId52"/>
    <p:sldId id="258" r:id="rId53"/>
    <p:sldId id="450" r:id="rId54"/>
    <p:sldId id="275" r:id="rId55"/>
    <p:sldId id="1262" r:id="rId56"/>
    <p:sldId id="1263" r:id="rId57"/>
    <p:sldId id="405" r:id="rId58"/>
    <p:sldId id="451" r:id="rId59"/>
    <p:sldId id="997" r:id="rId60"/>
    <p:sldId id="2142532318" r:id="rId61"/>
    <p:sldId id="1019" r:id="rId62"/>
    <p:sldId id="1057" r:id="rId63"/>
    <p:sldId id="1020" r:id="rId64"/>
    <p:sldId id="1059" r:id="rId6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34"/>
    <p:restoredTop sz="96354"/>
  </p:normalViewPr>
  <p:slideViewPr>
    <p:cSldViewPr snapToObjects="1">
      <p:cViewPr varScale="1">
        <p:scale>
          <a:sx n="172" d="100"/>
          <a:sy n="172" d="100"/>
        </p:scale>
        <p:origin x="704"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2/28/24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5716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44338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9433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652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4097880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186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088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3390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34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89847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776346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44777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32267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76778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806741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452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604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175150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67879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87845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00082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705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323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519410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715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300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82414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2127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348681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445662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552399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137864290"/>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578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94326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8801515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037432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557523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387289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20010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087213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179739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676767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12303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764164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0937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03484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41468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338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18492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103076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2192172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531899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31822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976108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66953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9641357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91331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0283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806735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538757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155959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527675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2838299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654762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8501603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79585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484452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68256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33848523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6639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9794860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6333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7626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43593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4385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5724108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8193645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610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55251669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838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15339005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395789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82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emf"/><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1.emf"/><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6.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7.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3.jpe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7: ER, Relational, SQL (VI)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40632940"/>
      </p:ext>
    </p:extLst>
  </p:cSld>
  <p:clrMap bg1="lt1" tx1="dk1" bg2="lt2" tx2="dk2" accent1="accent1" accent2="accent2" accent3="accent3" accent4="accent4" accent5="accent5" accent6="accent6" hlink="hlink" folHlink="folHlink"/>
  <p:sldLayoutIdLst>
    <p:sldLayoutId id="2147493729" r:id="rId1"/>
    <p:sldLayoutId id="2147493730" r:id="rId2"/>
    <p:sldLayoutId id="2147493731" r:id="rId3"/>
    <p:sldLayoutId id="2147493732" r:id="rId4"/>
    <p:sldLayoutId id="2147493733" r:id="rId5"/>
    <p:sldLayoutId id="2147493734" r:id="rId6"/>
    <p:sldLayoutId id="2147493735" r:id="rId7"/>
    <p:sldLayoutId id="214749373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774714369"/>
      </p:ext>
    </p:extLst>
  </p:cSld>
  <p:clrMap bg1="lt1" tx1="dk1" bg2="lt2" tx2="dk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7: ER, Apps, SQL, Projects </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524998475"/>
      </p:ext>
    </p:extLst>
  </p:cSld>
  <p:clrMap bg1="lt1" tx1="dk1" bg2="lt2" tx2="dk2" accent1="accent1" accent2="accent2" accent3="accent3" accent4="accent4" accent5="accent5" accent6="accent6" hlink="hlink" folHlink="folHlink"/>
  <p:sldLayoutIdLst>
    <p:sldLayoutId id="2147493783" r:id="rId1"/>
    <p:sldLayoutId id="2147493784" r:id="rId2"/>
    <p:sldLayoutId id="2147493785" r:id="rId3"/>
    <p:sldLayoutId id="2147493786" r:id="rId4"/>
    <p:sldLayoutId id="2147493787" r:id="rId5"/>
    <p:sldLayoutId id="2147493788" r:id="rId6"/>
    <p:sldLayoutId id="2147493789" r:id="rId7"/>
    <p:sldLayoutId id="2147493790" r:id="rId8"/>
    <p:sldLayoutId id="2147493791"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76896"/>
      </p:ext>
    </p:extLst>
  </p:cSld>
  <p:clrMap bg1="lt1" tx1="dk1" bg2="lt2" tx2="dk2" accent1="accent1" accent2="accent2" accent3="accent3" accent4="accent4" accent5="accent5" accent6="accent6" hlink="hlink" folHlink="folHlink"/>
  <p:sldLayoutIdLst>
    <p:sldLayoutId id="2147493793" r:id="rId1"/>
    <p:sldLayoutId id="2147493794" r:id="rId2"/>
    <p:sldLayoutId id="2147493795" r:id="rId3"/>
    <p:sldLayoutId id="2147493796" r:id="rId4"/>
    <p:sldLayoutId id="2147493797" r:id="rId5"/>
    <p:sldLayoutId id="2147493798" r:id="rId6"/>
    <p:sldLayoutId id="2147493799" r:id="rId7"/>
    <p:sldLayoutId id="2147493800" r:id="rId8"/>
    <p:sldLayoutId id="2147493801" r:id="rId9"/>
    <p:sldLayoutId id="2147493802" r:id="rId10"/>
    <p:sldLayoutId id="2147493803" r:id="rId11"/>
    <p:sldLayoutId id="214749380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2130006"/>
      </p:ext>
    </p:extLst>
  </p:cSld>
  <p:clrMap bg1="lt1" tx1="dk1" bg2="lt2" tx2="dk2" accent1="accent1" accent2="accent2" accent3="accent3" accent4="accent4" accent5="accent5" accent6="accent6" hlink="hlink" folHlink="folHlink"/>
  <p:sldLayoutIdLst>
    <p:sldLayoutId id="2147493806" r:id="rId1"/>
    <p:sldLayoutId id="2147493807" r:id="rId2"/>
    <p:sldLayoutId id="2147493808" r:id="rId3"/>
    <p:sldLayoutId id="2147493809" r:id="rId4"/>
    <p:sldLayoutId id="2147493810" r:id="rId5"/>
    <p:sldLayoutId id="2147493811" r:id="rId6"/>
    <p:sldLayoutId id="2147493812" r:id="rId7"/>
    <p:sldLayoutId id="2147493813" r:id="rId8"/>
    <p:sldLayoutId id="2147493814" r:id="rId9"/>
    <p:sldLayoutId id="2147493815" r:id="rId10"/>
    <p:sldLayoutId id="2147493816" r:id="rId11"/>
    <p:sldLayoutId id="214749381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808852"/>
      </p:ext>
    </p:extLst>
  </p:cSld>
  <p:clrMap bg1="lt1" tx1="dk1" bg2="lt2" tx2="dk2" accent1="accent1" accent2="accent2" accent3="accent3" accent4="accent4" accent5="accent5" accent6="accent6" hlink="hlink" folHlink="folHlink"/>
  <p:sldLayoutIdLst>
    <p:sldLayoutId id="2147493819" r:id="rId1"/>
    <p:sldLayoutId id="2147493820" r:id="rId2"/>
    <p:sldLayoutId id="2147493821" r:id="rId3"/>
    <p:sldLayoutId id="2147493822" r:id="rId4"/>
    <p:sldLayoutId id="2147493823" r:id="rId5"/>
    <p:sldLayoutId id="2147493824" r:id="rId6"/>
    <p:sldLayoutId id="2147493825" r:id="rId7"/>
    <p:sldLayoutId id="2147493826" r:id="rId8"/>
    <p:sldLayoutId id="2147493827" r:id="rId9"/>
    <p:sldLayoutId id="2147493828" r:id="rId10"/>
    <p:sldLayoutId id="2147493829" r:id="rId11"/>
    <p:sldLayoutId id="214749383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626300"/>
      </p:ext>
    </p:extLst>
  </p:cSld>
  <p:clrMap bg1="lt1" tx1="dk1" bg2="lt2" tx2="dk2" accent1="accent1" accent2="accent2" accent3="accent3" accent4="accent4" accent5="accent5" accent6="accent6" hlink="hlink" folHlink="folHlink"/>
  <p:sldLayoutIdLst>
    <p:sldLayoutId id="2147493832" r:id="rId1"/>
    <p:sldLayoutId id="2147493833" r:id="rId2"/>
    <p:sldLayoutId id="2147493834" r:id="rId3"/>
    <p:sldLayoutId id="2147493835" r:id="rId4"/>
    <p:sldLayoutId id="2147493836" r:id="rId5"/>
    <p:sldLayoutId id="2147493837" r:id="rId6"/>
    <p:sldLayoutId id="2147493838" r:id="rId7"/>
    <p:sldLayoutId id="2147493839" r:id="rId8"/>
    <p:sldLayoutId id="2147493840" r:id="rId9"/>
    <p:sldLayoutId id="2147493841" r:id="rId10"/>
    <p:sldLayoutId id="2147493842" r:id="rId11"/>
    <p:sldLayoutId id="2147493843" r:id="rId12"/>
    <p:sldLayoutId id="2147493844"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www.essentialsql.com/introduction-common-table-expressions-ctes/" TargetMode="Externa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7: ER, Relational, SQL (VI)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Tree>
    <p:extLst>
      <p:ext uri="{BB962C8B-B14F-4D97-AF65-F5344CB8AC3E}">
        <p14:creationId xmlns:p14="http://schemas.microsoft.com/office/powerpoint/2010/main" val="225814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
        <p:nvSpPr>
          <p:cNvPr id="2" name="Rounded Rectangle 1">
            <a:extLst>
              <a:ext uri="{FF2B5EF4-FFF2-40B4-BE49-F238E27FC236}">
                <a16:creationId xmlns:a16="http://schemas.microsoft.com/office/drawing/2014/main" id="{087776AE-B45D-68F3-1EF6-D17598CC1530}"/>
              </a:ext>
            </a:extLst>
          </p:cNvPr>
          <p:cNvSpPr/>
          <p:nvPr/>
        </p:nvSpPr>
        <p:spPr>
          <a:xfrm>
            <a:off x="945064" y="1276350"/>
            <a:ext cx="7132135" cy="205740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Arial" panose="020B0604020202020204" pitchFamily="34" charset="0"/>
              <a:buChar char="•"/>
            </a:pPr>
            <a:r>
              <a:rPr lang="en-US" sz="1600" dirty="0"/>
              <a:t>I find it difficult to impossible to write complex queries without using CTEs.</a:t>
            </a:r>
          </a:p>
          <a:p>
            <a:pPr marL="342900" indent="-342900">
              <a:buFont typeface="Arial" panose="020B0604020202020204" pitchFamily="34" charset="0"/>
              <a:buChar char="•"/>
            </a:pPr>
            <a:r>
              <a:rPr lang="en-US" sz="1600" dirty="0"/>
              <a:t>I think about incremental steps to produce the result.</a:t>
            </a:r>
          </a:p>
          <a:p>
            <a:pPr marL="342900" indent="-342900">
              <a:buFont typeface="Arial" panose="020B0604020202020204" pitchFamily="34" charset="0"/>
              <a:buChar char="•"/>
            </a:pPr>
            <a:r>
              <a:rPr lang="en-US" sz="1600" dirty="0"/>
              <a:t>Write and test the CTE by adding one step at a time.</a:t>
            </a:r>
          </a:p>
          <a:p>
            <a:pPr marL="342900" indent="-342900">
              <a:buFont typeface="Arial" panose="020B0604020202020204" pitchFamily="34" charset="0"/>
              <a:buChar char="•"/>
            </a:pPr>
            <a:r>
              <a:rPr lang="en-US" sz="1600" dirty="0"/>
              <a:t>Please, please, please:</a:t>
            </a:r>
          </a:p>
          <a:p>
            <a:pPr marL="800100" lvl="1" indent="-342900">
              <a:buFont typeface="Arial" panose="020B0604020202020204" pitchFamily="34" charset="0"/>
              <a:buChar char="•"/>
            </a:pPr>
            <a:r>
              <a:rPr lang="en-US" sz="1600" dirty="0"/>
              <a:t>Use CTEs.</a:t>
            </a:r>
          </a:p>
          <a:p>
            <a:pPr marL="800100" lvl="1" indent="-342900">
              <a:buFont typeface="Arial" panose="020B0604020202020204" pitchFamily="34" charset="0"/>
              <a:buChar char="•"/>
            </a:pPr>
            <a:r>
              <a:rPr lang="en-US" sz="1600" dirty="0"/>
              <a:t>Use </a:t>
            </a:r>
            <a:r>
              <a:rPr lang="en-US" sz="1600" dirty="0" err="1"/>
              <a:t>DataGrip</a:t>
            </a:r>
            <a:endParaRPr lang="en-US" sz="1600" dirty="0"/>
          </a:p>
        </p:txBody>
      </p:sp>
    </p:spTree>
    <p:extLst>
      <p:ext uri="{BB962C8B-B14F-4D97-AF65-F5344CB8AC3E}">
        <p14:creationId xmlns:p14="http://schemas.microsoft.com/office/powerpoint/2010/main" val="407009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54477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
        <p:nvSpPr>
          <p:cNvPr id="2" name="TextBox 1">
            <a:extLst>
              <a:ext uri="{FF2B5EF4-FFF2-40B4-BE49-F238E27FC236}">
                <a16:creationId xmlns:a16="http://schemas.microsoft.com/office/drawing/2014/main" id="{3488E572-088C-6A8E-E892-8323A13B3274}"/>
              </a:ext>
            </a:extLst>
          </p:cNvPr>
          <p:cNvSpPr txBox="1"/>
          <p:nvPr/>
        </p:nvSpPr>
        <p:spPr>
          <a:xfrm>
            <a:off x="609600" y="3486150"/>
            <a:ext cx="8170185" cy="923330"/>
          </a:xfrm>
          <a:prstGeom prst="rect">
            <a:avLst/>
          </a:prstGeom>
          <a:noFill/>
        </p:spPr>
        <p:txBody>
          <a:bodyPr wrap="none" rtlCol="0">
            <a:spAutoFit/>
          </a:bodyPr>
          <a:lstStyle/>
          <a:p>
            <a:pPr marL="285750" indent="-285750">
              <a:buFont typeface="Arial" panose="020B0604020202020204" pitchFamily="34" charset="0"/>
              <a:buChar char="•"/>
            </a:pPr>
            <a:r>
              <a:rPr lang="en-US" dirty="0"/>
              <a:t>Since SQL is not Turing complete, there are many computations it cannot perform.</a:t>
            </a:r>
          </a:p>
          <a:p>
            <a:pPr marL="285750" indent="-285750">
              <a:buFont typeface="Arial" panose="020B0604020202020204" pitchFamily="34" charset="0"/>
              <a:buChar char="•"/>
            </a:pPr>
            <a:r>
              <a:rPr lang="en-US" dirty="0"/>
              <a:t>Recursion enables some scenarios, but recursion in general is hard to understand.</a:t>
            </a:r>
          </a:p>
          <a:p>
            <a:pPr marL="285750" indent="-285750">
              <a:buFont typeface="Arial" panose="020B0604020202020204" pitchFamily="34" charset="0"/>
              <a:buChar char="•"/>
            </a:pPr>
            <a:r>
              <a:rPr lang="en-US" dirty="0"/>
              <a:t>Switch to notebook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Advanced Aggregation</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Window Functions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978195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398F82-A096-BC70-3E1E-C7CF4F6AAD88}"/>
              </a:ext>
            </a:extLst>
          </p:cNvPr>
          <p:cNvSpPr>
            <a:spLocks noGrp="1"/>
          </p:cNvSpPr>
          <p:nvPr>
            <p:ph idx="1"/>
          </p:nvPr>
        </p:nvSpPr>
        <p:spPr/>
        <p:txBody>
          <a:bodyPr/>
          <a:lstStyle/>
          <a:p>
            <a:r>
              <a:rPr lang="en-US" sz="1600" dirty="0"/>
              <a:t>The aggregation functions in SQL are powerful.</a:t>
            </a:r>
          </a:p>
          <a:p>
            <a:r>
              <a:rPr lang="en-US" sz="1600" dirty="0"/>
              <a:t>There are some scenarios that are very difficult. SQL and databases add support for more advanced capabilities:</a:t>
            </a:r>
          </a:p>
          <a:p>
            <a:pPr lvl="1"/>
            <a:r>
              <a:rPr lang="en-US" sz="1400" dirty="0"/>
              <a:t>Ranking</a:t>
            </a:r>
          </a:p>
          <a:p>
            <a:pPr lvl="1"/>
            <a:r>
              <a:rPr lang="en-US" sz="1400" dirty="0"/>
              <a:t>Windows</a:t>
            </a:r>
          </a:p>
          <a:p>
            <a:pPr lvl="1"/>
            <a:r>
              <a:rPr lang="en-US" sz="1400" dirty="0"/>
              <a:t>Pivot, Slide and Dice, but we will cover these with a different technology (OLAP) later in the semester.</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This is powerful, a little complex and requires trial and error.</a:t>
            </a:r>
          </a:p>
        </p:txBody>
      </p:sp>
      <p:sp>
        <p:nvSpPr>
          <p:cNvPr id="3" name="Title 2">
            <a:extLst>
              <a:ext uri="{FF2B5EF4-FFF2-40B4-BE49-F238E27FC236}">
                <a16:creationId xmlns:a16="http://schemas.microsoft.com/office/drawing/2014/main" id="{635A8BDA-EA16-3FAF-EBAD-008454A7A3A8}"/>
              </a:ext>
            </a:extLst>
          </p:cNvPr>
          <p:cNvSpPr>
            <a:spLocks noGrp="1"/>
          </p:cNvSpPr>
          <p:nvPr>
            <p:ph type="title"/>
          </p:nvPr>
        </p:nvSpPr>
        <p:spPr/>
        <p:txBody>
          <a:bodyPr/>
          <a:lstStyle/>
          <a:p>
            <a:r>
              <a:rPr lang="en-US" dirty="0"/>
              <a:t>Advanced Aggregates and Window Functions</a:t>
            </a:r>
          </a:p>
        </p:txBody>
      </p:sp>
      <p:pic>
        <p:nvPicPr>
          <p:cNvPr id="1026" name="Picture 2">
            <a:extLst>
              <a:ext uri="{FF2B5EF4-FFF2-40B4-BE49-F238E27FC236}">
                <a16:creationId xmlns:a16="http://schemas.microsoft.com/office/drawing/2014/main" id="{87F428A4-89CD-95D5-9344-BF562E062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61" y="2187162"/>
            <a:ext cx="3409738" cy="2441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275CE3-F1AD-35B5-3AFE-9E0147DCF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19" y="2343150"/>
            <a:ext cx="4002381" cy="163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16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2F30E4-F4B0-7C1B-A308-6F5243400FB9}"/>
              </a:ext>
            </a:extLst>
          </p:cNvPr>
          <p:cNvSpPr>
            <a:spLocks noGrp="1"/>
          </p:cNvSpPr>
          <p:nvPr>
            <p:ph idx="1"/>
          </p:nvPr>
        </p:nvSpPr>
        <p:spPr/>
        <p:txBody>
          <a:bodyPr/>
          <a:lstStyle/>
          <a:p>
            <a:r>
              <a:rPr lang="en-US" dirty="0"/>
              <a:t>Note – This takes a lot of practice and “help.”</a:t>
            </a:r>
          </a:p>
          <a:p>
            <a:r>
              <a:rPr lang="en-US" dirty="0"/>
              <a:t>To verify, in some cases you can</a:t>
            </a:r>
          </a:p>
          <a:p>
            <a:pPr lvl="1"/>
            <a:r>
              <a:rPr lang="en-US" dirty="0"/>
              <a:t>Use a subset of of the data, e.g. filter by country.</a:t>
            </a:r>
          </a:p>
          <a:p>
            <a:pPr lvl="1"/>
            <a:r>
              <a:rPr lang="en-US" dirty="0"/>
              <a:t>Compute the aggregate using normal aggregation.</a:t>
            </a:r>
          </a:p>
          <a:p>
            <a:pPr lvl="1"/>
            <a:r>
              <a:rPr lang="en-US" dirty="0"/>
              <a:t>Copy into Excel/Sheets, write some formulas and verify.</a:t>
            </a:r>
          </a:p>
          <a:p>
            <a:r>
              <a:rPr lang="en-US" dirty="0"/>
              <a:t>This is quite powerful. There will be a couple of take home HW/exam</a:t>
            </a:r>
            <a:br>
              <a:rPr lang="en-US" dirty="0"/>
            </a:br>
            <a:r>
              <a:rPr lang="en-US" dirty="0"/>
              <a:t>questions, but this takes tinkering.</a:t>
            </a:r>
          </a:p>
        </p:txBody>
      </p:sp>
      <p:sp>
        <p:nvSpPr>
          <p:cNvPr id="3" name="Title 2">
            <a:extLst>
              <a:ext uri="{FF2B5EF4-FFF2-40B4-BE49-F238E27FC236}">
                <a16:creationId xmlns:a16="http://schemas.microsoft.com/office/drawing/2014/main" id="{444082AF-2522-7CC3-6A63-26D4028BEEDE}"/>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7481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325360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382030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7: ER, Relational, SQL (VI)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4B36D931-EE13-7660-6AE1-ED7A56A349DE}"/>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3117014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642571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3138732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4137162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3523431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2613917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552295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3450130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3781348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900628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Mock Prof. Ferguson While He Codes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373249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7: ER, Relational, SQL (VI)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33D34-E8FA-D786-5F8F-96376FC9BB67}"/>
              </a:ext>
            </a:extLst>
          </p:cNvPr>
          <p:cNvSpPr>
            <a:spLocks noGrp="1"/>
          </p:cNvSpPr>
          <p:nvPr>
            <p:ph idx="1"/>
          </p:nvPr>
        </p:nvSpPr>
        <p:spPr/>
        <p:txBody>
          <a:bodyPr/>
          <a:lstStyle/>
          <a:p>
            <a:r>
              <a:rPr lang="en-US" sz="1600" dirty="0"/>
              <a:t>The data model is:</a:t>
            </a:r>
          </a:p>
          <a:p>
            <a:pPr lvl="1"/>
            <a:r>
              <a:rPr lang="en-US" sz="1400" dirty="0"/>
              <a:t>Students</a:t>
            </a:r>
          </a:p>
          <a:p>
            <a:pPr lvl="1"/>
            <a:r>
              <a:rPr lang="en-US" sz="1400" dirty="0"/>
              <a:t>Faculty</a:t>
            </a:r>
          </a:p>
          <a:p>
            <a:pPr lvl="1"/>
            <a:r>
              <a:rPr lang="en-US" sz="1400" dirty="0"/>
              <a:t>An abstract base type Person</a:t>
            </a:r>
          </a:p>
          <a:p>
            <a:r>
              <a:rPr lang="en-US" sz="1600" dirty="0"/>
              <a:t>We will</a:t>
            </a:r>
          </a:p>
          <a:p>
            <a:pPr lvl="1"/>
            <a:r>
              <a:rPr lang="en-US" sz="1400" dirty="0"/>
              <a:t>Draw the logical and a partial physical ER diagram.</a:t>
            </a:r>
          </a:p>
          <a:p>
            <a:pPr lvl="1"/>
            <a:r>
              <a:rPr lang="en-US" sz="1400" strike="sngStrike" dirty="0"/>
              <a:t>Generate some test data using </a:t>
            </a:r>
            <a:r>
              <a:rPr lang="en-US" sz="1400" strike="sngStrike" dirty="0" err="1"/>
              <a:t>Mockaroo</a:t>
            </a:r>
            <a:r>
              <a:rPr lang="en-US" sz="1400" strike="sngStrike" dirty="0"/>
              <a:t>. We will load the data and create the initial schema</a:t>
            </a:r>
            <a:r>
              <a:rPr lang="en-US" sz="1400" dirty="0"/>
              <a:t>.</a:t>
            </a:r>
          </a:p>
          <a:p>
            <a:pPr lvl="1"/>
            <a:r>
              <a:rPr lang="en-US" sz="1400" dirty="0"/>
              <a:t>Give you a bunch of data. --&gt; Load </a:t>
            </a:r>
            <a:r>
              <a:rPr lang="en-US" sz="1400" dirty="0">
                <a:sym typeface="Wingdings" pitchFamily="2" charset="2"/>
              </a:rPr>
              <a:t> Tables  constraints</a:t>
            </a:r>
            <a:endParaRPr lang="en-US" sz="1400" dirty="0"/>
          </a:p>
          <a:p>
            <a:pPr lvl="1"/>
            <a:r>
              <a:rPr lang="en-US" sz="1400" dirty="0"/>
              <a:t>Implement a three-table solution, including indexes, views and constraints.</a:t>
            </a:r>
          </a:p>
          <a:p>
            <a:pPr lvl="1"/>
            <a:r>
              <a:rPr lang="en-US" sz="1400" dirty="0"/>
              <a:t>A function to compute UNIs.</a:t>
            </a:r>
          </a:p>
          <a:p>
            <a:pPr lvl="1"/>
            <a:r>
              <a:rPr lang="en-US" sz="1400" dirty="0"/>
              <a:t>Triggers to automatically assign UNIs.</a:t>
            </a:r>
          </a:p>
          <a:p>
            <a:pPr lvl="1"/>
            <a:r>
              <a:rPr lang="en-US" sz="1400" dirty="0"/>
              <a:t>Stored procedures to create student, faculty.</a:t>
            </a:r>
          </a:p>
          <a:p>
            <a:pPr lvl="1"/>
            <a:r>
              <a:rPr lang="en-US" sz="1400" u="sng" dirty="0"/>
              <a:t>Create non-root users.</a:t>
            </a:r>
          </a:p>
          <a:p>
            <a:pPr lvl="1"/>
            <a:r>
              <a:rPr lang="en-US" sz="1400" u="sng" dirty="0"/>
              <a:t>Revoke SQL operations to prevent people from making mistakes.</a:t>
            </a:r>
          </a:p>
          <a:p>
            <a:r>
              <a:rPr lang="en-US" sz="1600" dirty="0"/>
              <a:t>Snicker at Prof. Ferguson. I put this last, but it will like occur during all steps.</a:t>
            </a:r>
          </a:p>
        </p:txBody>
      </p:sp>
      <p:sp>
        <p:nvSpPr>
          <p:cNvPr id="3" name="Title 2">
            <a:extLst>
              <a:ext uri="{FF2B5EF4-FFF2-40B4-BE49-F238E27FC236}">
                <a16:creationId xmlns:a16="http://schemas.microsoft.com/office/drawing/2014/main" id="{11D39978-A8DB-DCB4-E5FE-39D04F883615}"/>
              </a:ext>
            </a:extLst>
          </p:cNvPr>
          <p:cNvSpPr>
            <a:spLocks noGrp="1"/>
          </p:cNvSpPr>
          <p:nvPr>
            <p:ph type="title"/>
          </p:nvPr>
        </p:nvSpPr>
        <p:spPr/>
        <p:txBody>
          <a:bodyPr/>
          <a:lstStyle/>
          <a:p>
            <a:r>
              <a:rPr lang="en-US" dirty="0"/>
              <a:t>Scenario</a:t>
            </a:r>
          </a:p>
        </p:txBody>
      </p:sp>
    </p:spTree>
    <p:extLst>
      <p:ext uri="{BB962C8B-B14F-4D97-AF65-F5344CB8AC3E}">
        <p14:creationId xmlns:p14="http://schemas.microsoft.com/office/powerpoint/2010/main" val="3731222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5D1C6D88-BF3F-1CB0-95CC-D575DB92802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294916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AFF5D-B19D-55D1-D9BE-2DAB460BF1F7}"/>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528389-1E13-CA31-D224-8DF14C7295E2}"/>
              </a:ext>
            </a:extLst>
          </p:cNvPr>
          <p:cNvSpPr>
            <a:spLocks noGrp="1"/>
          </p:cNvSpPr>
          <p:nvPr>
            <p:ph idx="1"/>
          </p:nvPr>
        </p:nvSpPr>
        <p:spPr/>
        <p:txBody>
          <a:bodyPr/>
          <a:lstStyle/>
          <a:p>
            <a:r>
              <a:rPr lang="en-US" dirty="0"/>
              <a:t>/Users/</a:t>
            </a:r>
            <a:r>
              <a:rPr lang="en-US" dirty="0" err="1"/>
              <a:t>donaldferguson</a:t>
            </a:r>
            <a:r>
              <a:rPr lang="en-US" dirty="0"/>
              <a:t>/Dropbox/000/000-A-Current-Examples/W4111-FastAPI-IMDB-Solution</a:t>
            </a:r>
          </a:p>
          <a:p>
            <a:r>
              <a:rPr lang="en-US" dirty="0"/>
              <a:t>/Users/</a:t>
            </a:r>
            <a:r>
              <a:rPr lang="en-US" dirty="0" err="1"/>
              <a:t>donaldferguson</a:t>
            </a:r>
            <a:r>
              <a:rPr lang="en-US" dirty="0"/>
              <a:t>/Dropbox/000/000-A-Current-Examples/current-dashboard</a:t>
            </a:r>
          </a:p>
        </p:txBody>
      </p:sp>
      <p:sp>
        <p:nvSpPr>
          <p:cNvPr id="3" name="Title 2">
            <a:extLst>
              <a:ext uri="{FF2B5EF4-FFF2-40B4-BE49-F238E27FC236}">
                <a16:creationId xmlns:a16="http://schemas.microsoft.com/office/drawing/2014/main" id="{1BCD5088-ED1E-5A20-DE20-4402E0F82749}"/>
              </a:ext>
            </a:extLst>
          </p:cNvPr>
          <p:cNvSpPr>
            <a:spLocks noGrp="1"/>
          </p:cNvSpPr>
          <p:nvPr>
            <p:ph type="title"/>
          </p:nvPr>
        </p:nvSpPr>
        <p:spPr/>
        <p:txBody>
          <a:bodyPr/>
          <a:lstStyle/>
          <a:p>
            <a:r>
              <a:rPr lang="en-US" dirty="0"/>
              <a:t>Walkthrough Code</a:t>
            </a:r>
          </a:p>
        </p:txBody>
      </p:sp>
    </p:spTree>
    <p:extLst>
      <p:ext uri="{BB962C8B-B14F-4D97-AF65-F5344CB8AC3E}">
        <p14:creationId xmlns:p14="http://schemas.microsoft.com/office/powerpoint/2010/main" val="393413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BC85E-4C2F-A1E3-63E5-F8B4BECFABB8}"/>
              </a:ext>
            </a:extLst>
          </p:cNvPr>
          <p:cNvSpPr>
            <a:spLocks noGrp="1"/>
          </p:cNvSpPr>
          <p:nvPr>
            <p:ph idx="1"/>
          </p:nvPr>
        </p:nvSpPr>
        <p:spPr/>
        <p:txBody>
          <a:bodyPr/>
          <a:lstStyle/>
          <a:p>
            <a:r>
              <a:rPr lang="en-US" dirty="0"/>
              <a:t>WITH clause and Common Table Expressions revisited.</a:t>
            </a:r>
          </a:p>
        </p:txBody>
      </p:sp>
      <p:sp>
        <p:nvSpPr>
          <p:cNvPr id="3" name="Title 2">
            <a:extLst>
              <a:ext uri="{FF2B5EF4-FFF2-40B4-BE49-F238E27FC236}">
                <a16:creationId xmlns:a16="http://schemas.microsoft.com/office/drawing/2014/main" id="{E466DF9B-53C1-80A8-668D-CF630F5BD48C}"/>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029109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747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5255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Big Data</a:t>
            </a:r>
            <a:b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Business Intelligence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b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(Preview to enable project)</a:t>
            </a:r>
          </a:p>
        </p:txBody>
      </p:sp>
      <p:sp>
        <p:nvSpPr>
          <p:cNvPr id="2" name="TextBox 9">
            <a:extLst>
              <a:ext uri="{FF2B5EF4-FFF2-40B4-BE49-F238E27FC236}">
                <a16:creationId xmlns:a16="http://schemas.microsoft.com/office/drawing/2014/main" id="{D333BE94-99C9-F7B0-428C-E3853ADA27C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587774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2323246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228600" y="697707"/>
            <a:ext cx="8458200" cy="4183856"/>
          </a:xfrm>
        </p:spPr>
        <p:txBody>
          <a:bodyPr/>
          <a:lstStyle/>
          <a:p>
            <a:pPr>
              <a:lnSpc>
                <a:spcPct val="90000"/>
              </a:lnSpc>
            </a:pPr>
            <a:r>
              <a:rPr lang="en-US" altLang="en-US" sz="1600" b="1" dirty="0">
                <a:solidFill>
                  <a:srgbClr val="000099"/>
                </a:solidFill>
              </a:rPr>
              <a:t>Data analysis</a:t>
            </a:r>
            <a:r>
              <a:rPr lang="en-US" altLang="en-US" sz="1600" dirty="0"/>
              <a:t> tasks are simplified by specialized tools and SQL extensions</a:t>
            </a:r>
          </a:p>
          <a:p>
            <a:pPr lvl="1">
              <a:lnSpc>
                <a:spcPct val="90000"/>
              </a:lnSpc>
            </a:pPr>
            <a:r>
              <a:rPr lang="en-US" altLang="en-US" sz="1600" dirty="0">
                <a:ea typeface="ＭＳ Ｐゴシック" panose="020B0600070205080204" pitchFamily="34" charset="-128"/>
              </a:rPr>
              <a:t>Example tasks</a:t>
            </a:r>
          </a:p>
          <a:p>
            <a:pPr lvl="2">
              <a:lnSpc>
                <a:spcPct val="90000"/>
              </a:lnSpc>
            </a:pPr>
            <a:r>
              <a:rPr lang="en-US" altLang="en-US" sz="1600" dirty="0">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sz="1600" dirty="0">
                <a:ea typeface="ＭＳ Ｐゴシック" panose="020B0600070205080204" pitchFamily="34" charset="-128"/>
              </a:rPr>
              <a:t>As above, for each product category and each customer category</a:t>
            </a:r>
          </a:p>
          <a:p>
            <a:pPr>
              <a:lnSpc>
                <a:spcPct val="90000"/>
              </a:lnSpc>
            </a:pPr>
            <a:r>
              <a:rPr lang="en-US" altLang="en-US" sz="1600" b="1" dirty="0">
                <a:solidFill>
                  <a:srgbClr val="000099"/>
                </a:solidFill>
              </a:rPr>
              <a:t>Statistical analysis</a:t>
            </a:r>
            <a:r>
              <a:rPr lang="en-US" altLang="en-US" sz="1600" dirty="0"/>
              <a:t> packages (e.g., : S++) can be interfaced with databases</a:t>
            </a:r>
          </a:p>
          <a:p>
            <a:pPr lvl="1">
              <a:lnSpc>
                <a:spcPct val="90000"/>
              </a:lnSpc>
            </a:pPr>
            <a:r>
              <a:rPr lang="en-US" altLang="en-US" sz="1600" dirty="0">
                <a:ea typeface="ＭＳ Ｐゴシック" panose="020B0600070205080204" pitchFamily="34" charset="-128"/>
              </a:rPr>
              <a:t>Statistical analysis is a large field, but not covered here</a:t>
            </a:r>
          </a:p>
          <a:p>
            <a:pPr>
              <a:lnSpc>
                <a:spcPct val="90000"/>
              </a:lnSpc>
            </a:pPr>
            <a:r>
              <a:rPr lang="en-US" altLang="en-US" sz="1600" b="1" dirty="0">
                <a:solidFill>
                  <a:srgbClr val="000099"/>
                </a:solidFill>
              </a:rPr>
              <a:t>Data mining</a:t>
            </a:r>
            <a:r>
              <a:rPr lang="en-US" altLang="en-US" sz="1600" dirty="0"/>
              <a:t> seeks to discover knowledge automatically in the form of statistical rules and patterns from large databases.</a:t>
            </a:r>
          </a:p>
          <a:p>
            <a:pPr>
              <a:lnSpc>
                <a:spcPct val="90000"/>
              </a:lnSpc>
            </a:pPr>
            <a:r>
              <a:rPr lang="en-US" altLang="en-US" sz="1600" dirty="0"/>
              <a:t>A </a:t>
            </a:r>
            <a:r>
              <a:rPr lang="en-US" altLang="en-US" sz="1600" b="1" dirty="0">
                <a:solidFill>
                  <a:srgbClr val="000099"/>
                </a:solidFill>
              </a:rPr>
              <a:t>data warehouse</a:t>
            </a:r>
            <a:r>
              <a:rPr lang="en-US" altLang="en-US" sz="1600" dirty="0"/>
              <a:t> archives information gathered from multiple sources, and stores it under a unified schema, at a single site.</a:t>
            </a:r>
          </a:p>
          <a:p>
            <a:pPr lvl="1">
              <a:lnSpc>
                <a:spcPct val="90000"/>
              </a:lnSpc>
            </a:pPr>
            <a:r>
              <a:rPr lang="en-US" altLang="en-US" sz="1600" dirty="0">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sz="1600" dirty="0">
                <a:ea typeface="ＭＳ Ｐゴシック" panose="020B0600070205080204" pitchFamily="34" charset="-128"/>
              </a:rPr>
              <a:t>Data may also be purchased externally</a:t>
            </a:r>
            <a:endParaRPr lang="en-US" altLang="en-US" sz="1100" dirty="0">
              <a:ea typeface="ＭＳ Ｐゴシック" panose="020B0600070205080204" pitchFamily="34" charset="-128"/>
            </a:endParaRPr>
          </a:p>
        </p:txBody>
      </p:sp>
    </p:spTree>
    <p:extLst>
      <p:ext uri="{BB962C8B-B14F-4D97-AF65-F5344CB8AC3E}">
        <p14:creationId xmlns:p14="http://schemas.microsoft.com/office/powerpoint/2010/main" val="2476343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413564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03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906A1-9A58-2C43-8A70-231CBB1ABC98}"/>
              </a:ext>
            </a:extLst>
          </p:cNvPr>
          <p:cNvSpPr>
            <a:spLocks noGrp="1"/>
          </p:cNvSpPr>
          <p:nvPr>
            <p:ph type="title"/>
          </p:nvPr>
        </p:nvSpPr>
        <p:spPr/>
        <p:txBody>
          <a:bodyPr/>
          <a:lstStyle/>
          <a:p>
            <a:r>
              <a:rPr lang="en-US" dirty="0"/>
              <a:t>Data Warehouse vs Data Lake</a:t>
            </a:r>
          </a:p>
        </p:txBody>
      </p:sp>
      <p:pic>
        <p:nvPicPr>
          <p:cNvPr id="4" name="Picture 3">
            <a:extLst>
              <a:ext uri="{FF2B5EF4-FFF2-40B4-BE49-F238E27FC236}">
                <a16:creationId xmlns:a16="http://schemas.microsoft.com/office/drawing/2014/main" id="{A8DA530F-3D1C-ED4F-8BB7-14751E9CC4B4}"/>
              </a:ext>
            </a:extLst>
          </p:cNvPr>
          <p:cNvPicPr>
            <a:picLocks noChangeAspect="1"/>
          </p:cNvPicPr>
          <p:nvPr/>
        </p:nvPicPr>
        <p:blipFill>
          <a:blip r:embed="rId2"/>
          <a:stretch>
            <a:fillRect/>
          </a:stretch>
        </p:blipFill>
        <p:spPr>
          <a:xfrm>
            <a:off x="609600" y="485775"/>
            <a:ext cx="6901644" cy="4171950"/>
          </a:xfrm>
          <a:prstGeom prst="rect">
            <a:avLst/>
          </a:prstGeom>
        </p:spPr>
      </p:pic>
      <p:sp>
        <p:nvSpPr>
          <p:cNvPr id="5" name="Rectangle 4">
            <a:extLst>
              <a:ext uri="{FF2B5EF4-FFF2-40B4-BE49-F238E27FC236}">
                <a16:creationId xmlns:a16="http://schemas.microsoft.com/office/drawing/2014/main" id="{D1D9400F-FE48-2D45-902C-0ADD47AF0997}"/>
              </a:ext>
            </a:extLst>
          </p:cNvPr>
          <p:cNvSpPr/>
          <p:nvPr/>
        </p:nvSpPr>
        <p:spPr>
          <a:xfrm>
            <a:off x="609600" y="485775"/>
            <a:ext cx="61722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1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www.grazitti.com</a:t>
            </a: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/blog/data-lake-vs-data-warehouse-which-one-should-you-go-for/</a:t>
            </a:r>
          </a:p>
        </p:txBody>
      </p:sp>
    </p:spTree>
    <p:extLst>
      <p:ext uri="{BB962C8B-B14F-4D97-AF65-F5344CB8AC3E}">
        <p14:creationId xmlns:p14="http://schemas.microsoft.com/office/powerpoint/2010/main" val="845750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24312-29AF-F849-9A56-4ACA0C330231}"/>
              </a:ext>
            </a:extLst>
          </p:cNvPr>
          <p:cNvSpPr>
            <a:spLocks noGrp="1"/>
          </p:cNvSpPr>
          <p:nvPr>
            <p:ph type="title"/>
          </p:nvPr>
        </p:nvSpPr>
        <p:spPr/>
        <p:txBody>
          <a:bodyPr/>
          <a:lstStyle/>
          <a:p>
            <a:r>
              <a:rPr lang="en-US" dirty="0"/>
              <a:t>Simplistic: Data Warehouse vs Data Lake</a:t>
            </a:r>
          </a:p>
        </p:txBody>
      </p:sp>
      <p:pic>
        <p:nvPicPr>
          <p:cNvPr id="4" name="Picture 3">
            <a:extLst>
              <a:ext uri="{FF2B5EF4-FFF2-40B4-BE49-F238E27FC236}">
                <a16:creationId xmlns:a16="http://schemas.microsoft.com/office/drawing/2014/main" id="{909371CF-86A5-4E4E-B7CD-90DA3F6B6FF4}"/>
              </a:ext>
            </a:extLst>
          </p:cNvPr>
          <p:cNvPicPr>
            <a:picLocks noChangeAspect="1"/>
          </p:cNvPicPr>
          <p:nvPr/>
        </p:nvPicPr>
        <p:blipFill>
          <a:blip r:embed="rId2"/>
          <a:stretch>
            <a:fillRect/>
          </a:stretch>
        </p:blipFill>
        <p:spPr>
          <a:xfrm>
            <a:off x="609600" y="666750"/>
            <a:ext cx="7468309" cy="4014216"/>
          </a:xfrm>
          <a:prstGeom prst="rect">
            <a:avLst/>
          </a:prstGeom>
        </p:spPr>
      </p:pic>
      <p:sp>
        <p:nvSpPr>
          <p:cNvPr id="5" name="Rectangle 4">
            <a:extLst>
              <a:ext uri="{FF2B5EF4-FFF2-40B4-BE49-F238E27FC236}">
                <a16:creationId xmlns:a16="http://schemas.microsoft.com/office/drawing/2014/main" id="{776126DA-7F8C-AA4E-981A-2DC58B5F6D3E}"/>
              </a:ext>
            </a:extLst>
          </p:cNvPr>
          <p:cNvSpPr/>
          <p:nvPr/>
        </p:nvSpPr>
        <p:spPr>
          <a:xfrm>
            <a:off x="1054742" y="405294"/>
            <a:ext cx="624840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4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panoply.io</a:t>
            </a: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/data-warehouse-guide/data-warehouse-vs-data-lake/</a:t>
            </a:r>
          </a:p>
        </p:txBody>
      </p:sp>
    </p:spTree>
    <p:extLst>
      <p:ext uri="{BB962C8B-B14F-4D97-AF65-F5344CB8AC3E}">
        <p14:creationId xmlns:p14="http://schemas.microsoft.com/office/powerpoint/2010/main" val="3662291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470399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304800" y="820342"/>
            <a:ext cx="8305800" cy="3677840"/>
          </a:xfrm>
        </p:spPr>
        <p:txBody>
          <a:bodyPr/>
          <a:lstStyle/>
          <a:p>
            <a:r>
              <a:rPr lang="en-US" altLang="en-US" i="1" dirty="0"/>
              <a:t>Data cleansing</a:t>
            </a:r>
          </a:p>
          <a:p>
            <a:pPr lvl="1"/>
            <a:r>
              <a:rPr lang="en-US" altLang="en-US" dirty="0">
                <a:ea typeface="ＭＳ Ｐゴシック" panose="020B0600070205080204" pitchFamily="34" charset="-128"/>
              </a:rPr>
              <a:t>E.g., correct mistakes in addresses (misspellings, zip code errors)</a:t>
            </a:r>
          </a:p>
          <a:p>
            <a:pPr lvl="1"/>
            <a:r>
              <a:rPr lang="en-US" altLang="en-US" b="1" dirty="0">
                <a:solidFill>
                  <a:srgbClr val="000099"/>
                </a:solidFill>
                <a:ea typeface="ＭＳ Ｐゴシック" panose="020B0600070205080204" pitchFamily="34" charset="-128"/>
              </a:rPr>
              <a:t>Merge</a:t>
            </a:r>
            <a:r>
              <a:rPr lang="en-US" altLang="en-US" dirty="0">
                <a:ea typeface="ＭＳ Ｐゴシック" panose="020B0600070205080204" pitchFamily="34" charset="-128"/>
              </a:rPr>
              <a:t> address lists from different sources and </a:t>
            </a:r>
            <a:r>
              <a:rPr lang="en-US" altLang="en-US" b="1" dirty="0">
                <a:solidFill>
                  <a:srgbClr val="000099"/>
                </a:solidFill>
                <a:ea typeface="ＭＳ Ｐゴシック" panose="020B0600070205080204" pitchFamily="34" charset="-128"/>
              </a:rPr>
              <a:t>purge</a:t>
            </a:r>
            <a:r>
              <a:rPr lang="en-US" altLang="en-US" dirty="0">
                <a:ea typeface="ＭＳ Ｐゴシック" panose="020B0600070205080204" pitchFamily="34" charset="-128"/>
              </a:rPr>
              <a:t> duplicates</a:t>
            </a:r>
          </a:p>
          <a:p>
            <a:r>
              <a:rPr lang="en-US" altLang="en-US" i="1" dirty="0"/>
              <a:t>How to propagate updates</a:t>
            </a:r>
          </a:p>
          <a:p>
            <a:pPr lvl="1"/>
            <a:r>
              <a:rPr lang="en-US" altLang="en-US" dirty="0">
                <a:ea typeface="ＭＳ Ｐゴシック" panose="020B0600070205080204" pitchFamily="34" charset="-128"/>
              </a:rPr>
              <a:t>Warehouse schema may be a (materialized) view of schema from data sources</a:t>
            </a:r>
          </a:p>
          <a:p>
            <a:r>
              <a:rPr lang="en-US" altLang="en-US" i="1" dirty="0"/>
              <a:t>What data to summarize</a:t>
            </a:r>
          </a:p>
          <a:p>
            <a:pPr lvl="1"/>
            <a:r>
              <a:rPr lang="en-US" altLang="en-US" dirty="0">
                <a:ea typeface="ＭＳ Ｐゴシック" panose="020B0600070205080204" pitchFamily="34" charset="-128"/>
              </a:rPr>
              <a:t>Raw data may be too large to store on-line</a:t>
            </a:r>
          </a:p>
          <a:p>
            <a:pPr lvl="1"/>
            <a:r>
              <a:rPr lang="en-US" altLang="en-US" dirty="0">
                <a:ea typeface="ＭＳ Ｐゴシック" panose="020B0600070205080204" pitchFamily="34" charset="-128"/>
              </a:rPr>
              <a:t>Aggregate values (totals/subtotals) often suffice</a:t>
            </a:r>
          </a:p>
          <a:p>
            <a:pPr lvl="1"/>
            <a:r>
              <a:rPr lang="en-US" altLang="en-US" dirty="0">
                <a:ea typeface="ＭＳ Ｐゴシック" panose="020B0600070205080204" pitchFamily="34" charset="-128"/>
              </a:rPr>
              <a:t>Queries on raw data can often be transformed by query optimizer to use aggregate values</a:t>
            </a:r>
          </a:p>
          <a:p>
            <a:endParaRPr lang="en-US" altLang="en-US" dirty="0"/>
          </a:p>
        </p:txBody>
      </p:sp>
    </p:spTree>
    <p:extLst>
      <p:ext uri="{BB962C8B-B14F-4D97-AF65-F5344CB8AC3E}">
        <p14:creationId xmlns:p14="http://schemas.microsoft.com/office/powerpoint/2010/main" val="570767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7: ER, Relational, SQL (VI)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7: ER, Relational, SQL (VI)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 via a simple data warehouse.</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Tree>
    <p:extLst>
      <p:ext uri="{BB962C8B-B14F-4D97-AF65-F5344CB8AC3E}">
        <p14:creationId xmlns:p14="http://schemas.microsoft.com/office/powerpoint/2010/main" val="3166265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
        <p:nvSpPr>
          <p:cNvPr id="5" name="Rounded Rectangle 4">
            <a:extLst>
              <a:ext uri="{FF2B5EF4-FFF2-40B4-BE49-F238E27FC236}">
                <a16:creationId xmlns:a16="http://schemas.microsoft.com/office/drawing/2014/main" id="{0C59C196-0E14-C345-80C0-1D4301CF007A}"/>
              </a:ext>
            </a:extLst>
          </p:cNvPr>
          <p:cNvSpPr/>
          <p:nvPr/>
        </p:nvSpPr>
        <p:spPr>
          <a:xfrm>
            <a:off x="914400" y="742950"/>
            <a:ext cx="7696200" cy="327660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IMDB: </a:t>
            </a:r>
            <a:r>
              <a:rPr lang="en-US" dirty="0">
                <a:solidFill>
                  <a:schemeClr val="tx1"/>
                </a:solidFill>
                <a:hlinkClick r:id="rId2">
                  <a:extLst>
                    <a:ext uri="{A12FA001-AC4F-418D-AE19-62706E023703}">
                      <ahyp:hlinkClr xmlns:ahyp="http://schemas.microsoft.com/office/drawing/2018/hyperlinkcolor" val="tx"/>
                    </a:ext>
                  </a:extLst>
                </a:hlinkClick>
              </a:rPr>
              <a:t>https://developer.imdb.com/non-commercial-datasets/</a:t>
            </a:r>
            <a:endParaRPr lang="en-US" dirty="0">
              <a:solidFill>
                <a:schemeClr val="tx1"/>
              </a:solidFill>
            </a:endParaRPr>
          </a:p>
          <a:p>
            <a:pPr marL="800100" lvl="1" indent="-342900">
              <a:buFont typeface="Arial" panose="020B0604020202020204" pitchFamily="34" charset="0"/>
              <a:buChar char="•"/>
            </a:pPr>
            <a:r>
              <a:rPr lang="en-US" dirty="0">
                <a:solidFill>
                  <a:schemeClr val="tx1"/>
                </a:solidFill>
              </a:rPr>
              <a:t>Do not download.</a:t>
            </a:r>
          </a:p>
          <a:p>
            <a:pPr marL="800100" lvl="1" indent="-342900">
              <a:buFont typeface="Arial" panose="020B0604020202020204" pitchFamily="34" charset="0"/>
              <a:buChar char="•"/>
            </a:pPr>
            <a:r>
              <a:rPr lang="en-US" dirty="0">
                <a:solidFill>
                  <a:schemeClr val="tx1"/>
                </a:solidFill>
              </a:rPr>
              <a:t>Despite being “tiny” compared to the </a:t>
            </a:r>
            <a:r>
              <a:rPr lang="en-US" dirty="0" err="1">
                <a:solidFill>
                  <a:schemeClr val="tx1"/>
                </a:solidFill>
              </a:rPr>
              <a:t>reall</a:t>
            </a:r>
            <a:r>
              <a:rPr lang="en-US" dirty="0">
                <a:solidFill>
                  <a:schemeClr val="tx1"/>
                </a:solidFill>
              </a:rPr>
              <a:t> world.</a:t>
            </a:r>
          </a:p>
          <a:p>
            <a:pPr marL="800100" lvl="1" indent="-342900">
              <a:buFont typeface="Arial" panose="020B0604020202020204" pitchFamily="34" charset="0"/>
              <a:buChar char="•"/>
            </a:pPr>
            <a:r>
              <a:rPr lang="en-US" dirty="0">
                <a:solidFill>
                  <a:schemeClr val="tx1"/>
                </a:solidFill>
              </a:rPr>
              <a:t>The datasets are too big for most laptops.</a:t>
            </a:r>
            <a:br>
              <a:rPr lang="en-US" dirty="0">
                <a:solidFill>
                  <a:schemeClr val="tx1"/>
                </a:solidFill>
              </a:rPr>
            </a:br>
            <a:endParaRPr lang="en-US" dirty="0">
              <a:solidFill>
                <a:schemeClr val="tx1"/>
              </a:solidFill>
            </a:endParaRPr>
          </a:p>
          <a:p>
            <a:pPr marL="342900" indent="-342900">
              <a:buFont typeface="+mj-lt"/>
              <a:buAutoNum type="arabicPeriod"/>
            </a:pPr>
            <a:r>
              <a:rPr lang="en-US" dirty="0">
                <a:solidFill>
                  <a:schemeClr val="tx1"/>
                </a:solidFill>
              </a:rPr>
              <a:t>Game of Thrones: https://</a:t>
            </a:r>
            <a:r>
              <a:rPr lang="en-US" dirty="0" err="1">
                <a:solidFill>
                  <a:schemeClr val="tx1"/>
                </a:solidFill>
              </a:rPr>
              <a:t>github.com</a:t>
            </a:r>
            <a:r>
              <a:rPr lang="en-US" dirty="0">
                <a:solidFill>
                  <a:schemeClr val="tx1"/>
                </a:solidFill>
              </a:rPr>
              <a:t>/</a:t>
            </a:r>
            <a:r>
              <a:rPr lang="en-US" dirty="0" err="1">
                <a:solidFill>
                  <a:schemeClr val="tx1"/>
                </a:solidFill>
              </a:rPr>
              <a:t>jeffreylancaster</a:t>
            </a:r>
            <a:r>
              <a:rPr lang="en-US" dirty="0">
                <a:solidFill>
                  <a:schemeClr val="tx1"/>
                </a:solidFill>
              </a:rPr>
              <a:t>/game-of-thrones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2256588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CEC71-5E37-E54F-90D4-5B091BF9844C}"/>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728BB3F4-EFA7-1F49-B4A3-D2C2A97B47C6}"/>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08A02E8E-0690-8846-ACE8-A20D1FEF80C0}"/>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E9BF35E-0F72-5B4A-B0CE-E4F9AE336AD7}"/>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CE6617E7-2A70-F94E-963A-97B54ED5A9D3}"/>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687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/Dropbox/000/000-Columbia/2024-Spring/W4111-Intro-to-Databases-Spring-2024/Lectures/s-2024-Lecture-3/More-Data-</a:t>
            </a:r>
            <a:r>
              <a:rPr lang="en-US" sz="1600" dirty="0" err="1"/>
              <a:t>Engineering.ipynb</a:t>
            </a:r>
            <a:endParaRPr lang="en-US" sz="1600" dirty="0"/>
          </a:p>
          <a:p>
            <a:pPr lvl="1"/>
            <a:r>
              <a:rPr lang="en-US" sz="1600" dirty="0"/>
              <a:t>And others.</a:t>
            </a:r>
          </a:p>
          <a:p>
            <a:pPr lvl="1"/>
            <a:endParaRPr lang="en-US" sz="1600" dirty="0"/>
          </a:p>
          <a:p>
            <a:r>
              <a:rPr lang="en-US" sz="1800" dirty="0"/>
              <a:t>Sample Notebook on </a:t>
            </a:r>
            <a:r>
              <a:rPr lang="en-US" sz="1800" dirty="0" err="1"/>
              <a:t>GoT</a:t>
            </a:r>
            <a:r>
              <a:rPr lang="en-US" sz="1800" dirty="0"/>
              <a:t>.</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WITH Clause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Common Table Expressions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7: ER, Relational, SQL (VI)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80377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33179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5579-9BE6-014E-BE46-DBCE97FB9DDF}"/>
              </a:ext>
            </a:extLst>
          </p:cNvPr>
          <p:cNvSpPr>
            <a:spLocks noGrp="1"/>
          </p:cNvSpPr>
          <p:nvPr>
            <p:ph idx="1"/>
          </p:nvPr>
        </p:nvSpPr>
        <p:spPr/>
        <p:txBody>
          <a:bodyPr/>
          <a:lstStyle/>
          <a:p>
            <a:r>
              <a:rPr lang="en-US" sz="1800" dirty="0"/>
              <a:t>CTE: </a:t>
            </a:r>
            <a:r>
              <a:rPr lang="en-US" sz="1800" dirty="0">
                <a:latin typeface="Muli"/>
              </a:rPr>
              <a:t>(</a:t>
            </a:r>
            <a:r>
              <a:rPr lang="en-US" sz="1800" dirty="0">
                <a:latin typeface="Muli"/>
                <a:hlinkClick r:id="rId2"/>
              </a:rPr>
              <a:t>https://www.essentialsql.com/introduction-common-table-expressions-ctes/</a:t>
            </a:r>
            <a:r>
              <a:rPr lang="en-US" sz="1800" dirty="0">
                <a:latin typeface="Muli"/>
              </a:rPr>
              <a:t>)</a:t>
            </a:r>
            <a:endParaRPr lang="en-US" sz="1800" dirty="0"/>
          </a:p>
          <a:p>
            <a:pPr lvl="1"/>
            <a:r>
              <a:rPr lang="en-US" sz="1600" dirty="0"/>
              <a:t>“</a:t>
            </a:r>
            <a:r>
              <a:rPr lang="en-US" sz="1600" dirty="0">
                <a:latin typeface="Muli"/>
              </a:rPr>
              <a:t>The Common Table Expressions or CTE’s for short are used within SQL (...) to simplify complex joins and subqueries, ...”</a:t>
            </a:r>
          </a:p>
          <a:p>
            <a:pPr lvl="1"/>
            <a:r>
              <a:rPr lang="en-US" sz="1600" dirty="0">
                <a:latin typeface="Muli"/>
              </a:rPr>
              <a:t>“A CTE (Common Table Expression) defines a temporary result set which you can then use in a SELECT statement.  It becomes a convenient way to manage complicated queries.”</a:t>
            </a:r>
          </a:p>
          <a:p>
            <a:pPr lvl="1"/>
            <a:r>
              <a:rPr lang="en-US" sz="1600" dirty="0">
                <a:latin typeface="Muli"/>
              </a:rPr>
              <a:t>There are two types of CTEs:</a:t>
            </a:r>
          </a:p>
          <a:p>
            <a:pPr lvl="2"/>
            <a:r>
              <a:rPr lang="en-US" sz="1200" dirty="0">
                <a:latin typeface="Muli"/>
              </a:rPr>
              <a:t>Non-recursive.</a:t>
            </a:r>
          </a:p>
          <a:p>
            <a:pPr lvl="2"/>
            <a:r>
              <a:rPr lang="en-US" sz="1200" dirty="0">
                <a:latin typeface="Muli"/>
              </a:rPr>
              <a:t>Recursive (note, recursive SQL weirds me out).</a:t>
            </a:r>
          </a:p>
          <a:p>
            <a:pPr lvl="1"/>
            <a:r>
              <a:rPr lang="en-US" sz="1600" dirty="0">
                <a:latin typeface="Muli"/>
              </a:rPr>
              <a:t>The benefits are clarity and improved quality through incremental development.</a:t>
            </a:r>
          </a:p>
          <a:p>
            <a:endParaRPr lang="en-US" sz="1800" dirty="0">
              <a:latin typeface="Muli"/>
            </a:endParaRPr>
          </a:p>
          <a:p>
            <a:r>
              <a:rPr lang="en-US" sz="1800" dirty="0">
                <a:latin typeface="Muli"/>
              </a:rPr>
              <a:t>Basic syntax by example.</a:t>
            </a:r>
          </a:p>
          <a:p>
            <a:pPr lvl="1"/>
            <a:r>
              <a:rPr lang="en-US" sz="1600" dirty="0">
                <a:latin typeface="Muli"/>
              </a:rPr>
              <a:t>There may be several CTEs.</a:t>
            </a:r>
          </a:p>
          <a:p>
            <a:pPr lvl="1"/>
            <a:r>
              <a:rPr lang="en-US" sz="1600" dirty="0">
                <a:latin typeface="Muli"/>
              </a:rPr>
              <a:t>A CTE can reference other CTEs.</a:t>
            </a:r>
          </a:p>
        </p:txBody>
      </p:sp>
      <p:sp>
        <p:nvSpPr>
          <p:cNvPr id="3" name="Title 2">
            <a:extLst>
              <a:ext uri="{FF2B5EF4-FFF2-40B4-BE49-F238E27FC236}">
                <a16:creationId xmlns:a16="http://schemas.microsoft.com/office/drawing/2014/main" id="{B6BFEF0C-7E1C-824A-BE6D-181F93746A71}"/>
              </a:ext>
            </a:extLst>
          </p:cNvPr>
          <p:cNvSpPr>
            <a:spLocks noGrp="1"/>
          </p:cNvSpPr>
          <p:nvPr>
            <p:ph type="title"/>
          </p:nvPr>
        </p:nvSpPr>
        <p:spPr/>
        <p:txBody>
          <a:bodyPr/>
          <a:lstStyle/>
          <a:p>
            <a:r>
              <a:rPr lang="en-US" dirty="0"/>
              <a:t>Common Table Expressions</a:t>
            </a:r>
          </a:p>
        </p:txBody>
      </p:sp>
      <p:pic>
        <p:nvPicPr>
          <p:cNvPr id="4" name="Picture 3">
            <a:extLst>
              <a:ext uri="{FF2B5EF4-FFF2-40B4-BE49-F238E27FC236}">
                <a16:creationId xmlns:a16="http://schemas.microsoft.com/office/drawing/2014/main" id="{9DB44046-0734-7341-BF46-2A635C135927}"/>
              </a:ext>
            </a:extLst>
          </p:cNvPr>
          <p:cNvPicPr>
            <a:picLocks noChangeAspect="1"/>
          </p:cNvPicPr>
          <p:nvPr/>
        </p:nvPicPr>
        <p:blipFill>
          <a:blip r:embed="rId3"/>
          <a:stretch>
            <a:fillRect/>
          </a:stretch>
        </p:blipFill>
        <p:spPr>
          <a:xfrm>
            <a:off x="4038600" y="3096031"/>
            <a:ext cx="4648200" cy="1502918"/>
          </a:xfrm>
          <a:prstGeom prst="rect">
            <a:avLst/>
          </a:prstGeom>
        </p:spPr>
      </p:pic>
    </p:spTree>
    <p:extLst>
      <p:ext uri="{BB962C8B-B14F-4D97-AF65-F5344CB8AC3E}">
        <p14:creationId xmlns:p14="http://schemas.microsoft.com/office/powerpoint/2010/main" val="2777399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62946</TotalTime>
  <Words>3687</Words>
  <Application>Microsoft Macintosh PowerPoint</Application>
  <PresentationFormat>On-screen Show (16:9)</PresentationFormat>
  <Paragraphs>438</Paragraphs>
  <Slides>54</Slides>
  <Notes>22</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54</vt:i4>
      </vt:variant>
    </vt:vector>
  </HeadingPairs>
  <TitlesOfParts>
    <vt:vector size="74" baseType="lpstr">
      <vt:lpstr>ＭＳ Ｐゴシック</vt:lpstr>
      <vt:lpstr>Arial</vt:lpstr>
      <vt:lpstr>Calibri</vt:lpstr>
      <vt:lpstr>Century Schoolbook</vt:lpstr>
      <vt:lpstr>Helvetica</vt:lpstr>
      <vt:lpstr>Monotype Sorts</vt:lpstr>
      <vt:lpstr>Muli</vt:lpstr>
      <vt:lpstr>Museo For Dell</vt:lpstr>
      <vt:lpstr>Museo Sans For Dell</vt:lpstr>
      <vt:lpstr>Times New Roman</vt:lpstr>
      <vt:lpstr>Webdings</vt:lpstr>
      <vt:lpstr>Wingdings</vt:lpstr>
      <vt:lpstr>Office Theme</vt:lpstr>
      <vt:lpstr>2_Office Theme</vt:lpstr>
      <vt:lpstr>4_Office Theme</vt:lpstr>
      <vt:lpstr>1_Office Theme</vt:lpstr>
      <vt:lpstr>2_db-5-grey</vt:lpstr>
      <vt:lpstr>3_db-5-grey</vt:lpstr>
      <vt:lpstr>4_db-5-grey</vt:lpstr>
      <vt:lpstr>5_db-5-grey</vt:lpstr>
      <vt:lpstr>PowerPoint Presentation</vt:lpstr>
      <vt:lpstr>PowerPoint Presentation</vt:lpstr>
      <vt:lpstr>PowerPoint Presentation</vt:lpstr>
      <vt:lpstr>Contents</vt:lpstr>
      <vt:lpstr>PowerPoint Presentation</vt:lpstr>
      <vt:lpstr>PowerPoint Presentation</vt:lpstr>
      <vt:lpstr>With Clause</vt:lpstr>
      <vt:lpstr>Complex Queries using With Clause</vt:lpstr>
      <vt:lpstr>Common Table Expressions</vt:lpstr>
      <vt:lpstr>Common Table Expressions – Example</vt:lpstr>
      <vt:lpstr>Common Table Expressions – Example</vt:lpstr>
      <vt:lpstr>PowerPoint Presentation</vt:lpstr>
      <vt:lpstr>Recursion in SQL</vt:lpstr>
      <vt:lpstr>The Power of Recursion</vt:lpstr>
      <vt:lpstr>PowerPoint Presentation</vt:lpstr>
      <vt:lpstr>Advanced Aggregates and Window Functions</vt:lpstr>
      <vt:lpstr>Switch to Notebook</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Scenario</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Simplistic, Conceptual Mapping (Examples)</vt:lpstr>
      <vt:lpstr>Application Architecture</vt:lpstr>
      <vt:lpstr>Walkthrough Code</vt:lpstr>
      <vt:lpstr>PowerPoint Presentation</vt:lpstr>
      <vt:lpstr>Decision Support Systems</vt:lpstr>
      <vt:lpstr>Decision-Support Systems: Overview</vt:lpstr>
      <vt:lpstr>Data Warehousing</vt:lpstr>
      <vt:lpstr>Data Warehousing</vt:lpstr>
      <vt:lpstr>Data Warehouse vs Data Lake</vt:lpstr>
      <vt:lpstr>Simplistic: Data Warehouse vs Data Lake</vt:lpstr>
      <vt:lpstr>Design Issues</vt:lpstr>
      <vt:lpstr>More Warehouse Design Issues</vt:lpstr>
      <vt:lpstr>PowerPoint Presentation</vt:lpstr>
      <vt:lpstr>Projects</vt:lpstr>
      <vt:lpstr>Game of Thrones</vt:lpstr>
      <vt:lpstr>Game of Thrones</vt:lpstr>
      <vt:lpstr>Game of Thrones – Conceptual Model</vt:lpstr>
      <vt:lpstr>Sample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615</cp:revision>
  <cp:lastPrinted>2018-11-15T21:01:50Z</cp:lastPrinted>
  <dcterms:created xsi:type="dcterms:W3CDTF">2010-04-12T23:12:02Z</dcterms:created>
  <dcterms:modified xsi:type="dcterms:W3CDTF">2024-02-29T20:18:36Z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